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6" r:id="rId4"/>
    <p:sldId id="257" r:id="rId5"/>
    <p:sldId id="261" r:id="rId6"/>
    <p:sldId id="264" r:id="rId7"/>
    <p:sldId id="267" r:id="rId8"/>
    <p:sldId id="268" r:id="rId9"/>
    <p:sldId id="266"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7B281E-CA2F-7A77-2408-D54332C0F27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9133EB9-0710-2317-1741-E6553EF29D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ACAEF26-E557-E70F-558E-28CB1BDA5A11}"/>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7111D407-6ABD-A8C3-37D4-D2FD989582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7D3195-80CD-B301-99E5-79CE242B0965}"/>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132341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BC4796-FF29-612F-912E-E7E21B411E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8821DC4-A2E3-C513-5818-2E447931472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92D68D9-11FB-DC3D-3BDD-1E4C4D6E141A}"/>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7209A42B-B131-1B1E-726D-793CC4AE01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2245BC-864B-845B-521A-69EF296B28AA}"/>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237697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22B3D26-F3CD-8EF2-CD38-743C7BBCAB9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0EADED5-0C33-89FD-5A3A-92E2BAB683F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81894F-5913-344D-636E-51129FE9D17E}"/>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3BDF80E3-1D33-61C8-63FB-FED6A16BF0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4BD890-19E6-F8D2-7E47-AC3222CF92D7}"/>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79870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03F74-9F0F-E56F-393A-72496371A2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61B6FB2-BE84-712D-27C3-8EE6C40766F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2A4F301-FB77-8EF0-BA39-2F34F5B5D2F6}"/>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B6B4DDE1-89EC-311B-3D41-0706E721926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A208F3-C020-5940-3C8B-0E0427C9D236}"/>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60041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F72139-C4D0-A4D5-9C31-23C6FE51F1D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45CF216-DF37-0B8E-5648-7BF5B7BD4C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05088A7-E869-933E-FA07-C0BA60576083}"/>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872BA76A-0BDC-7BDD-0E56-F058A36138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F975D7D-02D3-3874-41C0-D989FD9B96A8}"/>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1551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F2F1D6-2B9F-02F6-3109-C1BA311A973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7632BC6-7A01-F17B-B08B-E002EE5FF09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B5D9418-A0EC-D43D-6EEB-9C94A2A9157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F87362F-7401-15E1-5492-731BBCEA3E16}"/>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C2833B08-9ACC-E145-C544-BC29C9DBDB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8DC72A-ACCB-FD10-8901-DC0DD14578CD}"/>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201423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EFC5A2-2F05-2BB2-5FDE-C88FB44E88F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51A6952-3DCF-F3C8-23D4-1E76A098CD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251BEDF-BA81-CDF3-22EA-0CA00A6C001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955261F-0595-A34C-5DFD-7BED3FB37A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E7028AF-1672-B0FE-E291-8AF4526D7AF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B8E5667-ADB0-AADC-52AA-77DD169E60B3}"/>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8" name="Espace réservé du pied de page 7">
            <a:extLst>
              <a:ext uri="{FF2B5EF4-FFF2-40B4-BE49-F238E27FC236}">
                <a16:creationId xmlns:a16="http://schemas.microsoft.com/office/drawing/2014/main" id="{8969F75E-7822-7D6F-1774-FF64C92EC36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B29A24C-4A77-553E-C9C6-B7426FE621BB}"/>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2714141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4F231D-E30D-3AC3-9DA0-D2F0DD8D57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BCD3E4F-E689-EC77-CA0E-4E3CB9016174}"/>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4" name="Espace réservé du pied de page 3">
            <a:extLst>
              <a:ext uri="{FF2B5EF4-FFF2-40B4-BE49-F238E27FC236}">
                <a16:creationId xmlns:a16="http://schemas.microsoft.com/office/drawing/2014/main" id="{4FE33B6D-8BFB-D703-4306-B3239BC42EC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533463E-D487-4D8D-E246-5569BFA97FE8}"/>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51793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0E05010-E180-E36A-BEA5-6E291CB3A259}"/>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3" name="Espace réservé du pied de page 2">
            <a:extLst>
              <a:ext uri="{FF2B5EF4-FFF2-40B4-BE49-F238E27FC236}">
                <a16:creationId xmlns:a16="http://schemas.microsoft.com/office/drawing/2014/main" id="{DC90FA83-2EC1-0094-E33B-A21B69F82C7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4C1C105-7C0C-2782-E99C-26AEB8E7B3C5}"/>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229829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D7D21-0904-6AAB-B17D-236F6F13D4A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F1426FB-0086-1DA1-9A3B-E07403D7BD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09EBB9C-FF16-C33F-B791-E644292F67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71D4F61-C890-953F-EA41-B1A1013B29A3}"/>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B8EF1985-4012-4CB1-BE00-F7963E65B0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29DBF0-CA89-D22F-99AA-C3B7F26D1F40}"/>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81829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9A4700-0902-2C3F-6387-1905D9B6F1A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F1F19CB-FCCE-CBA5-C9B6-A1C7400C8B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9D3F0E7-57EA-04BD-1AB1-4868DABBE4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FFFDFA8-C713-1B91-5380-87C2DC6B2E73}"/>
              </a:ext>
            </a:extLst>
          </p:cNvPr>
          <p:cNvSpPr>
            <a:spLocks noGrp="1"/>
          </p:cNvSpPr>
          <p:nvPr>
            <p:ph type="dt" sz="half" idx="10"/>
          </p:nvPr>
        </p:nvSpPr>
        <p:spPr/>
        <p:txBody>
          <a:bodyPr/>
          <a:lstStyle/>
          <a:p>
            <a:fld id="{C383E23D-4885-4432-9C01-B861D3302F3D}"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DF57191F-8678-59FD-807A-93AB7471E8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C3C0595-04DE-537C-7B95-4C943E619821}"/>
              </a:ext>
            </a:extLst>
          </p:cNvPr>
          <p:cNvSpPr>
            <a:spLocks noGrp="1"/>
          </p:cNvSpPr>
          <p:nvPr>
            <p:ph type="sldNum" sz="quarter" idx="12"/>
          </p:nvPr>
        </p:nvSpPr>
        <p:spPr/>
        <p:txBody>
          <a:bodyPr/>
          <a:lstStyle/>
          <a:p>
            <a:fld id="{04F32A00-E4E4-4D63-9D4A-56D7AEC4B650}" type="slidenum">
              <a:rPr lang="fr-FR" smtClean="0"/>
              <a:t>‹N°›</a:t>
            </a:fld>
            <a:endParaRPr lang="fr-FR"/>
          </a:p>
        </p:txBody>
      </p:sp>
    </p:spTree>
    <p:extLst>
      <p:ext uri="{BB962C8B-B14F-4D97-AF65-F5344CB8AC3E}">
        <p14:creationId xmlns:p14="http://schemas.microsoft.com/office/powerpoint/2010/main" val="378534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57DA583-FE7C-3FE8-F6DB-D5E2AA629C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73BD22-90EB-3F81-3138-4A5AAC4AF3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0E42AB-ACC0-69E0-4044-F69E8C2A23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3E23D-4885-4432-9C01-B861D3302F3D}"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1C491E09-7BC7-305D-15B9-A09019C2CA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E37087B-0B04-11AE-41D6-DE6CDF4DA8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F32A00-E4E4-4D63-9D4A-56D7AEC4B650}" type="slidenum">
              <a:rPr lang="fr-FR" smtClean="0"/>
              <a:t>‹N°›</a:t>
            </a:fld>
            <a:endParaRPr lang="fr-FR"/>
          </a:p>
        </p:txBody>
      </p:sp>
    </p:spTree>
    <p:extLst>
      <p:ext uri="{BB962C8B-B14F-4D97-AF65-F5344CB8AC3E}">
        <p14:creationId xmlns:p14="http://schemas.microsoft.com/office/powerpoint/2010/main" val="287118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380999" y="522514"/>
            <a:ext cx="11677650" cy="6153150"/>
          </a:xfrm>
        </p:spPr>
        <p:txBody>
          <a:bodyPr/>
          <a:lstStyle/>
          <a:p>
            <a:r>
              <a:rPr lang="fr-FR" dirty="0"/>
              <a:t>Budget Transport  -  Synthèse des comptes en 2022</a:t>
            </a:r>
          </a:p>
          <a:p>
            <a:endParaRPr lang="fr-FR" dirty="0"/>
          </a:p>
          <a:p>
            <a:endParaRPr lang="fr-FR" dirty="0"/>
          </a:p>
          <a:p>
            <a:endParaRPr lang="fr-FR" dirty="0"/>
          </a:p>
          <a:p>
            <a:endParaRPr lang="fr-FR" dirty="0"/>
          </a:p>
          <a:p>
            <a:endParaRPr lang="fr-FR" dirty="0"/>
          </a:p>
          <a:p>
            <a:pPr algn="l"/>
            <a:r>
              <a:rPr lang="fr-FR" dirty="0"/>
              <a:t>Prévoir le reversement au budget principal du salaire de Thomas LEYNELE pour un montant d’environ 9000,00 €</a:t>
            </a:r>
          </a:p>
          <a:p>
            <a:pPr algn="l"/>
            <a:r>
              <a:rPr lang="fr-FR" dirty="0"/>
              <a:t>La commune de Val d’Arry devra prévoir un reversement d’environ 4000,00 qui représentera sa participation au transport scolaire.</a:t>
            </a:r>
          </a:p>
          <a:p>
            <a:pPr algn="l"/>
            <a:endParaRPr lang="fr-FR" dirty="0"/>
          </a:p>
          <a:p>
            <a:endParaRPr lang="fr-FR" dirty="0"/>
          </a:p>
        </p:txBody>
      </p:sp>
      <p:graphicFrame>
        <p:nvGraphicFramePr>
          <p:cNvPr id="4" name="Tableau 4">
            <a:extLst>
              <a:ext uri="{FF2B5EF4-FFF2-40B4-BE49-F238E27FC236}">
                <a16:creationId xmlns:a16="http://schemas.microsoft.com/office/drawing/2014/main" id="{5CD3933C-F041-148B-08D3-7FD4A32CF31C}"/>
              </a:ext>
            </a:extLst>
          </p:cNvPr>
          <p:cNvGraphicFramePr>
            <a:graphicFrameLocks noGrp="1"/>
          </p:cNvGraphicFramePr>
          <p:nvPr>
            <p:extLst>
              <p:ext uri="{D42A27DB-BD31-4B8C-83A1-F6EECF244321}">
                <p14:modId xmlns:p14="http://schemas.microsoft.com/office/powerpoint/2010/main" val="1810208963"/>
              </p:ext>
            </p:extLst>
          </p:nvPr>
        </p:nvGraphicFramePr>
        <p:xfrm>
          <a:off x="380999" y="1275347"/>
          <a:ext cx="10627896" cy="1737360"/>
        </p:xfrm>
        <a:graphic>
          <a:graphicData uri="http://schemas.openxmlformats.org/drawingml/2006/table">
            <a:tbl>
              <a:tblPr firstRow="1" bandRow="1">
                <a:tableStyleId>{5C22544A-7EE6-4342-B048-85BDC9FD1C3A}</a:tableStyleId>
              </a:tblPr>
              <a:tblGrid>
                <a:gridCol w="1771316">
                  <a:extLst>
                    <a:ext uri="{9D8B030D-6E8A-4147-A177-3AD203B41FA5}">
                      <a16:colId xmlns:a16="http://schemas.microsoft.com/office/drawing/2014/main" val="31853212"/>
                    </a:ext>
                  </a:extLst>
                </a:gridCol>
                <a:gridCol w="1794043">
                  <a:extLst>
                    <a:ext uri="{9D8B030D-6E8A-4147-A177-3AD203B41FA5}">
                      <a16:colId xmlns:a16="http://schemas.microsoft.com/office/drawing/2014/main" val="1172088000"/>
                    </a:ext>
                  </a:extLst>
                </a:gridCol>
                <a:gridCol w="1748589">
                  <a:extLst>
                    <a:ext uri="{9D8B030D-6E8A-4147-A177-3AD203B41FA5}">
                      <a16:colId xmlns:a16="http://schemas.microsoft.com/office/drawing/2014/main" val="3980552780"/>
                    </a:ext>
                  </a:extLst>
                </a:gridCol>
                <a:gridCol w="1771316">
                  <a:extLst>
                    <a:ext uri="{9D8B030D-6E8A-4147-A177-3AD203B41FA5}">
                      <a16:colId xmlns:a16="http://schemas.microsoft.com/office/drawing/2014/main" val="2633594601"/>
                    </a:ext>
                  </a:extLst>
                </a:gridCol>
                <a:gridCol w="1771316">
                  <a:extLst>
                    <a:ext uri="{9D8B030D-6E8A-4147-A177-3AD203B41FA5}">
                      <a16:colId xmlns:a16="http://schemas.microsoft.com/office/drawing/2014/main" val="3832136089"/>
                    </a:ext>
                  </a:extLst>
                </a:gridCol>
                <a:gridCol w="1771316">
                  <a:extLst>
                    <a:ext uri="{9D8B030D-6E8A-4147-A177-3AD203B41FA5}">
                      <a16:colId xmlns:a16="http://schemas.microsoft.com/office/drawing/2014/main" val="1560316990"/>
                    </a:ext>
                  </a:extLst>
                </a:gridCol>
              </a:tblGrid>
              <a:tr h="868680">
                <a:tc>
                  <a:txBody>
                    <a:bodyPr/>
                    <a:lstStyle/>
                    <a:p>
                      <a:pPr algn="ctr"/>
                      <a:endParaRPr lang="fr-FR" dirty="0"/>
                    </a:p>
                  </a:txBody>
                  <a:tcPr/>
                </a:tc>
                <a:tc>
                  <a:txBody>
                    <a:bodyPr/>
                    <a:lstStyle/>
                    <a:p>
                      <a:pPr algn="ctr"/>
                      <a:r>
                        <a:rPr lang="fr-FR" dirty="0"/>
                        <a:t>Report n - 1</a:t>
                      </a:r>
                    </a:p>
                  </a:txBody>
                  <a:tcPr/>
                </a:tc>
                <a:tc>
                  <a:txBody>
                    <a:bodyPr/>
                    <a:lstStyle/>
                    <a:p>
                      <a:pPr algn="ctr"/>
                      <a:r>
                        <a:rPr lang="fr-FR" dirty="0"/>
                        <a:t>Dépenses 2022</a:t>
                      </a:r>
                    </a:p>
                  </a:txBody>
                  <a:tcPr/>
                </a:tc>
                <a:tc>
                  <a:txBody>
                    <a:bodyPr/>
                    <a:lstStyle/>
                    <a:p>
                      <a:pPr algn="ctr"/>
                      <a:r>
                        <a:rPr lang="fr-FR" dirty="0"/>
                        <a:t>Recettes 2022</a:t>
                      </a:r>
                    </a:p>
                  </a:txBody>
                  <a:tcPr/>
                </a:tc>
                <a:tc>
                  <a:txBody>
                    <a:bodyPr/>
                    <a:lstStyle/>
                    <a:p>
                      <a:pPr algn="ctr"/>
                      <a:r>
                        <a:rPr lang="fr-FR" dirty="0"/>
                        <a:t>Résultat 2022</a:t>
                      </a:r>
                    </a:p>
                  </a:txBody>
                  <a:tcPr/>
                </a:tc>
                <a:tc>
                  <a:txBody>
                    <a:bodyPr/>
                    <a:lstStyle/>
                    <a:p>
                      <a:pPr algn="ctr"/>
                      <a:r>
                        <a:rPr lang="fr-FR" dirty="0"/>
                        <a:t>Résultat </a:t>
                      </a:r>
                    </a:p>
                    <a:p>
                      <a:pPr algn="ctr"/>
                      <a:r>
                        <a:rPr lang="fr-FR" dirty="0"/>
                        <a:t>cumulé</a:t>
                      </a:r>
                    </a:p>
                  </a:txBody>
                  <a:tcPr/>
                </a:tc>
                <a:extLst>
                  <a:ext uri="{0D108BD9-81ED-4DB2-BD59-A6C34878D82A}">
                    <a16:rowId xmlns:a16="http://schemas.microsoft.com/office/drawing/2014/main" val="1386523645"/>
                  </a:ext>
                </a:extLst>
              </a:tr>
              <a:tr h="868680">
                <a:tc>
                  <a:txBody>
                    <a:bodyPr/>
                    <a:lstStyle/>
                    <a:p>
                      <a:pPr algn="ctr"/>
                      <a:r>
                        <a:rPr lang="fr-FR" dirty="0"/>
                        <a:t>Section de</a:t>
                      </a:r>
                    </a:p>
                    <a:p>
                      <a:pPr algn="ctr"/>
                      <a:r>
                        <a:rPr lang="fr-FR" dirty="0"/>
                        <a:t>Fonctionnement</a:t>
                      </a:r>
                    </a:p>
                  </a:txBody>
                  <a:tcPr/>
                </a:tc>
                <a:tc>
                  <a:txBody>
                    <a:bodyPr/>
                    <a:lstStyle/>
                    <a:p>
                      <a:pPr algn="ctr"/>
                      <a:endParaRPr lang="fr-FR" b="1" dirty="0"/>
                    </a:p>
                    <a:p>
                      <a:pPr algn="ctr"/>
                      <a:r>
                        <a:rPr lang="fr-FR" b="1" dirty="0"/>
                        <a:t> 1 002,31 €</a:t>
                      </a:r>
                    </a:p>
                  </a:txBody>
                  <a:tcPr/>
                </a:tc>
                <a:tc>
                  <a:txBody>
                    <a:bodyPr/>
                    <a:lstStyle/>
                    <a:p>
                      <a:pPr algn="ctr"/>
                      <a:endParaRPr lang="fr-FR" b="1" dirty="0"/>
                    </a:p>
                    <a:p>
                      <a:pPr algn="ctr"/>
                      <a:r>
                        <a:rPr lang="fr-FR" b="1" dirty="0"/>
                        <a:t>5 911,95 €</a:t>
                      </a:r>
                    </a:p>
                  </a:txBody>
                  <a:tcPr/>
                </a:tc>
                <a:tc>
                  <a:txBody>
                    <a:bodyPr/>
                    <a:lstStyle/>
                    <a:p>
                      <a:pPr algn="ctr"/>
                      <a:endParaRPr lang="fr-FR" b="1" dirty="0"/>
                    </a:p>
                    <a:p>
                      <a:pPr algn="ctr"/>
                      <a:r>
                        <a:rPr lang="fr-FR" b="1" dirty="0"/>
                        <a:t>9 923,64 €</a:t>
                      </a:r>
                    </a:p>
                  </a:txBody>
                  <a:tcPr/>
                </a:tc>
                <a:tc>
                  <a:txBody>
                    <a:bodyPr/>
                    <a:lstStyle/>
                    <a:p>
                      <a:pPr algn="ctr"/>
                      <a:endParaRPr lang="fr-FR" b="1" dirty="0"/>
                    </a:p>
                    <a:p>
                      <a:pPr algn="ctr"/>
                      <a:r>
                        <a:rPr lang="fr-FR" b="1" dirty="0"/>
                        <a:t>4 011,69 €</a:t>
                      </a:r>
                    </a:p>
                  </a:txBody>
                  <a:tcPr/>
                </a:tc>
                <a:tc>
                  <a:txBody>
                    <a:bodyPr/>
                    <a:lstStyle/>
                    <a:p>
                      <a:pPr algn="ctr"/>
                      <a:endParaRPr lang="fr-FR" b="1" dirty="0"/>
                    </a:p>
                    <a:p>
                      <a:pPr algn="ctr"/>
                      <a:r>
                        <a:rPr lang="fr-FR" b="1" dirty="0"/>
                        <a:t>5 014,00 €</a:t>
                      </a:r>
                    </a:p>
                  </a:txBody>
                  <a:tcPr/>
                </a:tc>
                <a:extLst>
                  <a:ext uri="{0D108BD9-81ED-4DB2-BD59-A6C34878D82A}">
                    <a16:rowId xmlns:a16="http://schemas.microsoft.com/office/drawing/2014/main" val="694073960"/>
                  </a:ext>
                </a:extLst>
              </a:tr>
            </a:tbl>
          </a:graphicData>
        </a:graphic>
      </p:graphicFrame>
    </p:spTree>
    <p:extLst>
      <p:ext uri="{BB962C8B-B14F-4D97-AF65-F5344CB8AC3E}">
        <p14:creationId xmlns:p14="http://schemas.microsoft.com/office/powerpoint/2010/main" val="2607574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381000" y="590551"/>
            <a:ext cx="11677650" cy="6153150"/>
          </a:xfrm>
        </p:spPr>
        <p:txBody>
          <a:bodyPr/>
          <a:lstStyle/>
          <a:p>
            <a:r>
              <a:rPr lang="fr-FR" dirty="0"/>
              <a:t>Budget Principal  -  Synthèse des comptes en 2022</a:t>
            </a:r>
          </a:p>
          <a:p>
            <a:endParaRPr lang="fr-FR" dirty="0"/>
          </a:p>
        </p:txBody>
      </p:sp>
      <p:graphicFrame>
        <p:nvGraphicFramePr>
          <p:cNvPr id="4" name="Tableau 4">
            <a:extLst>
              <a:ext uri="{FF2B5EF4-FFF2-40B4-BE49-F238E27FC236}">
                <a16:creationId xmlns:a16="http://schemas.microsoft.com/office/drawing/2014/main" id="{5CD3933C-F041-148B-08D3-7FD4A32CF31C}"/>
              </a:ext>
            </a:extLst>
          </p:cNvPr>
          <p:cNvGraphicFramePr>
            <a:graphicFrameLocks noGrp="1"/>
          </p:cNvGraphicFramePr>
          <p:nvPr>
            <p:extLst>
              <p:ext uri="{D42A27DB-BD31-4B8C-83A1-F6EECF244321}">
                <p14:modId xmlns:p14="http://schemas.microsoft.com/office/powerpoint/2010/main" val="3240987631"/>
              </p:ext>
            </p:extLst>
          </p:nvPr>
        </p:nvGraphicFramePr>
        <p:xfrm>
          <a:off x="380999" y="1275347"/>
          <a:ext cx="10627896" cy="4343400"/>
        </p:xfrm>
        <a:graphic>
          <a:graphicData uri="http://schemas.openxmlformats.org/drawingml/2006/table">
            <a:tbl>
              <a:tblPr firstRow="1" bandRow="1">
                <a:tableStyleId>{5C22544A-7EE6-4342-B048-85BDC9FD1C3A}</a:tableStyleId>
              </a:tblPr>
              <a:tblGrid>
                <a:gridCol w="1771316">
                  <a:extLst>
                    <a:ext uri="{9D8B030D-6E8A-4147-A177-3AD203B41FA5}">
                      <a16:colId xmlns:a16="http://schemas.microsoft.com/office/drawing/2014/main" val="31853212"/>
                    </a:ext>
                  </a:extLst>
                </a:gridCol>
                <a:gridCol w="1794043">
                  <a:extLst>
                    <a:ext uri="{9D8B030D-6E8A-4147-A177-3AD203B41FA5}">
                      <a16:colId xmlns:a16="http://schemas.microsoft.com/office/drawing/2014/main" val="1172088000"/>
                    </a:ext>
                  </a:extLst>
                </a:gridCol>
                <a:gridCol w="1748589">
                  <a:extLst>
                    <a:ext uri="{9D8B030D-6E8A-4147-A177-3AD203B41FA5}">
                      <a16:colId xmlns:a16="http://schemas.microsoft.com/office/drawing/2014/main" val="3980552780"/>
                    </a:ext>
                  </a:extLst>
                </a:gridCol>
                <a:gridCol w="1771316">
                  <a:extLst>
                    <a:ext uri="{9D8B030D-6E8A-4147-A177-3AD203B41FA5}">
                      <a16:colId xmlns:a16="http://schemas.microsoft.com/office/drawing/2014/main" val="2633594601"/>
                    </a:ext>
                  </a:extLst>
                </a:gridCol>
                <a:gridCol w="1771316">
                  <a:extLst>
                    <a:ext uri="{9D8B030D-6E8A-4147-A177-3AD203B41FA5}">
                      <a16:colId xmlns:a16="http://schemas.microsoft.com/office/drawing/2014/main" val="3832136089"/>
                    </a:ext>
                  </a:extLst>
                </a:gridCol>
                <a:gridCol w="1771316">
                  <a:extLst>
                    <a:ext uri="{9D8B030D-6E8A-4147-A177-3AD203B41FA5}">
                      <a16:colId xmlns:a16="http://schemas.microsoft.com/office/drawing/2014/main" val="1560316990"/>
                    </a:ext>
                  </a:extLst>
                </a:gridCol>
              </a:tblGrid>
              <a:tr h="868680">
                <a:tc>
                  <a:txBody>
                    <a:bodyPr/>
                    <a:lstStyle/>
                    <a:p>
                      <a:endParaRPr lang="fr-FR" dirty="0"/>
                    </a:p>
                  </a:txBody>
                  <a:tcPr/>
                </a:tc>
                <a:tc>
                  <a:txBody>
                    <a:bodyPr/>
                    <a:lstStyle/>
                    <a:p>
                      <a:r>
                        <a:rPr lang="fr-FR" dirty="0"/>
                        <a:t>Report n - 1</a:t>
                      </a:r>
                    </a:p>
                  </a:txBody>
                  <a:tcPr/>
                </a:tc>
                <a:tc>
                  <a:txBody>
                    <a:bodyPr/>
                    <a:lstStyle/>
                    <a:p>
                      <a:r>
                        <a:rPr lang="fr-FR" dirty="0"/>
                        <a:t>Dépenses 2022</a:t>
                      </a:r>
                    </a:p>
                  </a:txBody>
                  <a:tcPr/>
                </a:tc>
                <a:tc>
                  <a:txBody>
                    <a:bodyPr/>
                    <a:lstStyle/>
                    <a:p>
                      <a:r>
                        <a:rPr lang="fr-FR" dirty="0"/>
                        <a:t>Recettes 2022</a:t>
                      </a:r>
                    </a:p>
                  </a:txBody>
                  <a:tcPr/>
                </a:tc>
                <a:tc>
                  <a:txBody>
                    <a:bodyPr/>
                    <a:lstStyle/>
                    <a:p>
                      <a:r>
                        <a:rPr lang="fr-FR" dirty="0"/>
                        <a:t>Résultat 2022</a:t>
                      </a:r>
                    </a:p>
                  </a:txBody>
                  <a:tcPr/>
                </a:tc>
                <a:tc>
                  <a:txBody>
                    <a:bodyPr/>
                    <a:lstStyle/>
                    <a:p>
                      <a:r>
                        <a:rPr lang="fr-FR" dirty="0"/>
                        <a:t>Résultat </a:t>
                      </a:r>
                    </a:p>
                    <a:p>
                      <a:r>
                        <a:rPr lang="fr-FR" dirty="0"/>
                        <a:t>cumulé</a:t>
                      </a:r>
                    </a:p>
                  </a:txBody>
                  <a:tcPr/>
                </a:tc>
                <a:extLst>
                  <a:ext uri="{0D108BD9-81ED-4DB2-BD59-A6C34878D82A}">
                    <a16:rowId xmlns:a16="http://schemas.microsoft.com/office/drawing/2014/main" val="1386523645"/>
                  </a:ext>
                </a:extLst>
              </a:tr>
              <a:tr h="868680">
                <a:tc>
                  <a:txBody>
                    <a:bodyPr/>
                    <a:lstStyle/>
                    <a:p>
                      <a:r>
                        <a:rPr lang="fr-FR" dirty="0"/>
                        <a:t>Section de</a:t>
                      </a:r>
                    </a:p>
                    <a:p>
                      <a:r>
                        <a:rPr lang="fr-FR" dirty="0"/>
                        <a:t>Fonctionnement</a:t>
                      </a:r>
                    </a:p>
                  </a:txBody>
                  <a:tcPr/>
                </a:tc>
                <a:tc>
                  <a:txBody>
                    <a:bodyPr/>
                    <a:lstStyle/>
                    <a:p>
                      <a:pPr algn="ctr"/>
                      <a:endParaRPr lang="fr-FR" b="1" dirty="0"/>
                    </a:p>
                    <a:p>
                      <a:pPr algn="ctr"/>
                      <a:r>
                        <a:rPr lang="fr-FR" b="1" dirty="0"/>
                        <a:t>834 373,00 €</a:t>
                      </a:r>
                    </a:p>
                  </a:txBody>
                  <a:tcPr/>
                </a:tc>
                <a:tc>
                  <a:txBody>
                    <a:bodyPr/>
                    <a:lstStyle/>
                    <a:p>
                      <a:pPr algn="ctr"/>
                      <a:endParaRPr lang="fr-FR" b="1" dirty="0"/>
                    </a:p>
                    <a:p>
                      <a:pPr algn="ctr"/>
                      <a:r>
                        <a:rPr lang="fr-FR" b="1" dirty="0"/>
                        <a:t>1 545 081,03 €</a:t>
                      </a:r>
                    </a:p>
                  </a:txBody>
                  <a:tcPr/>
                </a:tc>
                <a:tc>
                  <a:txBody>
                    <a:bodyPr/>
                    <a:lstStyle/>
                    <a:p>
                      <a:pPr algn="ctr"/>
                      <a:endParaRPr lang="fr-FR" b="1" dirty="0"/>
                    </a:p>
                    <a:p>
                      <a:pPr algn="ctr"/>
                      <a:r>
                        <a:rPr lang="fr-FR" b="1" dirty="0"/>
                        <a:t>1 794 477,58 €</a:t>
                      </a:r>
                    </a:p>
                  </a:txBody>
                  <a:tcPr/>
                </a:tc>
                <a:tc>
                  <a:txBody>
                    <a:bodyPr/>
                    <a:lstStyle/>
                    <a:p>
                      <a:pPr algn="ctr"/>
                      <a:endParaRPr lang="fr-FR" b="1" dirty="0"/>
                    </a:p>
                    <a:p>
                      <a:pPr algn="ctr"/>
                      <a:r>
                        <a:rPr lang="fr-FR" b="1" dirty="0"/>
                        <a:t>249 396,55 €</a:t>
                      </a:r>
                    </a:p>
                  </a:txBody>
                  <a:tcPr/>
                </a:tc>
                <a:tc>
                  <a:txBody>
                    <a:bodyPr/>
                    <a:lstStyle/>
                    <a:p>
                      <a:pPr algn="ctr"/>
                      <a:endParaRPr lang="fr-FR" b="1" dirty="0"/>
                    </a:p>
                    <a:p>
                      <a:pPr algn="ctr"/>
                      <a:r>
                        <a:rPr lang="fr-FR" b="1" dirty="0"/>
                        <a:t>1 083 769,55 €</a:t>
                      </a:r>
                    </a:p>
                  </a:txBody>
                  <a:tcPr/>
                </a:tc>
                <a:extLst>
                  <a:ext uri="{0D108BD9-81ED-4DB2-BD59-A6C34878D82A}">
                    <a16:rowId xmlns:a16="http://schemas.microsoft.com/office/drawing/2014/main" val="694073960"/>
                  </a:ext>
                </a:extLst>
              </a:tr>
              <a:tr h="868680">
                <a:tc>
                  <a:txBody>
                    <a:bodyPr/>
                    <a:lstStyle/>
                    <a:p>
                      <a:r>
                        <a:rPr lang="fr-FR" dirty="0"/>
                        <a:t>Section </a:t>
                      </a:r>
                    </a:p>
                    <a:p>
                      <a:r>
                        <a:rPr lang="fr-FR" dirty="0"/>
                        <a:t>d’Investissement</a:t>
                      </a:r>
                    </a:p>
                  </a:txBody>
                  <a:tcPr/>
                </a:tc>
                <a:tc>
                  <a:txBody>
                    <a:bodyPr/>
                    <a:lstStyle/>
                    <a:p>
                      <a:pPr algn="ctr"/>
                      <a:endParaRPr lang="fr-FR" b="1" dirty="0"/>
                    </a:p>
                    <a:p>
                      <a:pPr algn="ctr"/>
                      <a:r>
                        <a:rPr lang="fr-FR" b="1" dirty="0"/>
                        <a:t>205 581,48 €</a:t>
                      </a:r>
                    </a:p>
                  </a:txBody>
                  <a:tcPr/>
                </a:tc>
                <a:tc>
                  <a:txBody>
                    <a:bodyPr/>
                    <a:lstStyle/>
                    <a:p>
                      <a:pPr algn="ctr"/>
                      <a:endParaRPr lang="fr-FR" b="1" dirty="0"/>
                    </a:p>
                    <a:p>
                      <a:pPr algn="ctr"/>
                      <a:r>
                        <a:rPr lang="fr-FR" b="1" dirty="0"/>
                        <a:t>387 189,04 €</a:t>
                      </a:r>
                    </a:p>
                  </a:txBody>
                  <a:tcPr/>
                </a:tc>
                <a:tc>
                  <a:txBody>
                    <a:bodyPr/>
                    <a:lstStyle/>
                    <a:p>
                      <a:pPr algn="ctr"/>
                      <a:endParaRPr lang="fr-FR" b="1" dirty="0"/>
                    </a:p>
                    <a:p>
                      <a:pPr algn="ctr"/>
                      <a:r>
                        <a:rPr lang="fr-FR" b="1" dirty="0"/>
                        <a:t>684 384,27 €</a:t>
                      </a:r>
                    </a:p>
                  </a:txBody>
                  <a:tcPr/>
                </a:tc>
                <a:tc>
                  <a:txBody>
                    <a:bodyPr/>
                    <a:lstStyle/>
                    <a:p>
                      <a:pPr algn="ctr"/>
                      <a:endParaRPr lang="fr-FR" b="1" dirty="0"/>
                    </a:p>
                    <a:p>
                      <a:pPr algn="ctr"/>
                      <a:r>
                        <a:rPr lang="fr-FR" b="1" dirty="0"/>
                        <a:t>297 195,23 €</a:t>
                      </a:r>
                    </a:p>
                  </a:txBody>
                  <a:tcPr/>
                </a:tc>
                <a:tc>
                  <a:txBody>
                    <a:bodyPr/>
                    <a:lstStyle/>
                    <a:p>
                      <a:pPr algn="ctr"/>
                      <a:endParaRPr lang="fr-FR" b="1" dirty="0"/>
                    </a:p>
                    <a:p>
                      <a:pPr algn="ctr"/>
                      <a:r>
                        <a:rPr lang="fr-FR" b="1" dirty="0"/>
                        <a:t>507 776,71 €</a:t>
                      </a:r>
                    </a:p>
                  </a:txBody>
                  <a:tcPr/>
                </a:tc>
                <a:extLst>
                  <a:ext uri="{0D108BD9-81ED-4DB2-BD59-A6C34878D82A}">
                    <a16:rowId xmlns:a16="http://schemas.microsoft.com/office/drawing/2014/main" val="2735990359"/>
                  </a:ext>
                </a:extLst>
              </a:tr>
              <a:tr h="868680">
                <a:tc>
                  <a:txBody>
                    <a:bodyPr/>
                    <a:lstStyle/>
                    <a:p>
                      <a:endParaRPr lang="fr-FR" dirty="0"/>
                    </a:p>
                    <a:p>
                      <a:r>
                        <a:rPr lang="fr-FR" dirty="0"/>
                        <a:t>Total</a:t>
                      </a:r>
                    </a:p>
                  </a:txBody>
                  <a:tcPr/>
                </a:tc>
                <a:tc>
                  <a:txBody>
                    <a:bodyPr/>
                    <a:lstStyle/>
                    <a:p>
                      <a:pPr algn="ctr"/>
                      <a:r>
                        <a:rPr lang="fr-FR" b="1" dirty="0"/>
                        <a:t> </a:t>
                      </a:r>
                    </a:p>
                    <a:p>
                      <a:pPr algn="ctr"/>
                      <a:endParaRPr lang="fr-FR" b="1" dirty="0"/>
                    </a:p>
                  </a:txBody>
                  <a:tcPr/>
                </a:tc>
                <a:tc>
                  <a:txBody>
                    <a:bodyPr/>
                    <a:lstStyle/>
                    <a:p>
                      <a:pPr algn="ctr"/>
                      <a:endParaRPr lang="fr-FR" b="1" dirty="0"/>
                    </a:p>
                    <a:p>
                      <a:pPr algn="ctr"/>
                      <a:r>
                        <a:rPr lang="fr-FR" b="1" dirty="0"/>
                        <a:t>1 932 270,07 €</a:t>
                      </a:r>
                    </a:p>
                  </a:txBody>
                  <a:tcPr/>
                </a:tc>
                <a:tc>
                  <a:txBody>
                    <a:bodyPr/>
                    <a:lstStyle/>
                    <a:p>
                      <a:pPr algn="ctr"/>
                      <a:endParaRPr lang="fr-FR" b="1" dirty="0"/>
                    </a:p>
                    <a:p>
                      <a:pPr algn="ctr"/>
                      <a:r>
                        <a:rPr lang="fr-FR" b="1" dirty="0"/>
                        <a:t>2 478 861,85 €</a:t>
                      </a:r>
                    </a:p>
                  </a:txBody>
                  <a:tcPr/>
                </a:tc>
                <a:tc>
                  <a:txBody>
                    <a:bodyPr/>
                    <a:lstStyle/>
                    <a:p>
                      <a:pPr algn="ctr"/>
                      <a:endParaRPr lang="fr-FR" b="1" dirty="0"/>
                    </a:p>
                    <a:p>
                      <a:pPr algn="ctr"/>
                      <a:r>
                        <a:rPr lang="fr-FR" b="1" dirty="0"/>
                        <a:t>546 591,78 €</a:t>
                      </a:r>
                    </a:p>
                  </a:txBody>
                  <a:tcPr/>
                </a:tc>
                <a:tc>
                  <a:txBody>
                    <a:bodyPr/>
                    <a:lstStyle/>
                    <a:p>
                      <a:pPr algn="ctr"/>
                      <a:endParaRPr lang="fr-FR" b="1" dirty="0"/>
                    </a:p>
                    <a:p>
                      <a:pPr algn="ctr"/>
                      <a:r>
                        <a:rPr lang="fr-FR" b="1"/>
                        <a:t>1 591 546,26 €</a:t>
                      </a:r>
                      <a:endParaRPr lang="fr-FR" b="1" dirty="0"/>
                    </a:p>
                  </a:txBody>
                  <a:tcPr/>
                </a:tc>
                <a:extLst>
                  <a:ext uri="{0D108BD9-81ED-4DB2-BD59-A6C34878D82A}">
                    <a16:rowId xmlns:a16="http://schemas.microsoft.com/office/drawing/2014/main" val="3181180951"/>
                  </a:ext>
                </a:extLst>
              </a:tr>
              <a:tr h="868680">
                <a:tc>
                  <a:txBody>
                    <a:bodyPr/>
                    <a:lstStyle/>
                    <a:p>
                      <a:r>
                        <a:rPr lang="fr-FR" dirty="0"/>
                        <a:t>Reste à</a:t>
                      </a:r>
                    </a:p>
                    <a:p>
                      <a:r>
                        <a:rPr lang="fr-FR" dirty="0"/>
                        <a:t>Réaliser</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6127513"/>
                  </a:ext>
                </a:extLst>
              </a:tr>
            </a:tbl>
          </a:graphicData>
        </a:graphic>
      </p:graphicFrame>
    </p:spTree>
    <p:extLst>
      <p:ext uri="{BB962C8B-B14F-4D97-AF65-F5344CB8AC3E}">
        <p14:creationId xmlns:p14="http://schemas.microsoft.com/office/powerpoint/2010/main" val="287172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381000" y="590551"/>
            <a:ext cx="11677650" cy="6153150"/>
          </a:xfrm>
        </p:spPr>
        <p:txBody>
          <a:bodyPr>
            <a:normAutofit/>
          </a:bodyPr>
          <a:lstStyle/>
          <a:p>
            <a:endParaRPr lang="fr-FR" sz="1400" dirty="0"/>
          </a:p>
          <a:p>
            <a:endParaRPr lang="fr-FR" sz="1400" dirty="0"/>
          </a:p>
          <a:p>
            <a:pPr algn="l"/>
            <a:r>
              <a:rPr lang="fr-FR" sz="1600" dirty="0"/>
              <a:t> </a:t>
            </a:r>
            <a:r>
              <a:rPr lang="fr-FR" b="1" u="sng" dirty="0"/>
              <a:t>Chapitre 11 : </a:t>
            </a:r>
            <a:r>
              <a:rPr lang="fr-FR" dirty="0"/>
              <a:t>Charges à caractère général</a:t>
            </a:r>
          </a:p>
          <a:p>
            <a:pPr algn="l"/>
            <a:r>
              <a:rPr lang="fr-FR" dirty="0"/>
              <a:t>        -  Compte 60612 : Energie – Electricité</a:t>
            </a:r>
          </a:p>
          <a:p>
            <a:pPr algn="l"/>
            <a:r>
              <a:rPr lang="fr-FR" dirty="0"/>
              <a:t>                 * Gaz Ecole de Val d’Arry :     13 354,46 €</a:t>
            </a:r>
          </a:p>
          <a:p>
            <a:pPr algn="l"/>
            <a:r>
              <a:rPr lang="fr-FR" dirty="0"/>
              <a:t>                 * Gaz Ecole de Missy :              5 023,39 €</a:t>
            </a:r>
          </a:p>
          <a:p>
            <a:pPr algn="l"/>
            <a:r>
              <a:rPr lang="fr-FR" dirty="0"/>
              <a:t>                 *  Mairie de Noyers-Bocage:   3 963,56 €</a:t>
            </a:r>
          </a:p>
          <a:p>
            <a:pPr algn="l"/>
            <a:r>
              <a:rPr lang="fr-FR" dirty="0"/>
              <a:t>                 * Presbytère:                              1 891,69 €</a:t>
            </a:r>
          </a:p>
          <a:p>
            <a:pPr algn="l"/>
            <a:r>
              <a:rPr lang="fr-FR" b="1" dirty="0"/>
              <a:t>Total Gaz bâtiments publics:                 24 233,10 €</a:t>
            </a:r>
          </a:p>
          <a:p>
            <a:pPr algn="l"/>
            <a:endParaRPr lang="fr-FR" b="1" dirty="0"/>
          </a:p>
          <a:p>
            <a:pPr algn="l"/>
            <a:r>
              <a:rPr lang="fr-FR" dirty="0"/>
              <a:t>                 * Electricité Groupe scolaire Val d’Arry :   5 300,06 €</a:t>
            </a:r>
          </a:p>
          <a:p>
            <a:pPr algn="l"/>
            <a:r>
              <a:rPr lang="fr-FR" dirty="0"/>
              <a:t>                 * Electricité autres bâtiments publics   : 10 126,29 €</a:t>
            </a:r>
          </a:p>
          <a:p>
            <a:pPr algn="l"/>
            <a:r>
              <a:rPr lang="fr-FR" b="1" dirty="0"/>
              <a:t>Total Electricité  bâtiments publics :                      :  15 426,35 €</a:t>
            </a:r>
          </a:p>
        </p:txBody>
      </p:sp>
    </p:spTree>
    <p:extLst>
      <p:ext uri="{BB962C8B-B14F-4D97-AF65-F5344CB8AC3E}">
        <p14:creationId xmlns:p14="http://schemas.microsoft.com/office/powerpoint/2010/main" val="311619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257175" y="590551"/>
            <a:ext cx="11677650" cy="6153150"/>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sz="1600"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b="1" i="0" u="sng" strike="noStrike" kern="1200" cap="none" spc="0" normalizeH="0" baseline="0" noProof="0" dirty="0">
                <a:ln>
                  <a:noFill/>
                </a:ln>
                <a:solidFill>
                  <a:prstClr val="black"/>
                </a:solidFill>
                <a:effectLst/>
                <a:uLnTx/>
                <a:uFillTx/>
                <a:latin typeface="Calibri" panose="020F0502020204030204"/>
                <a:ea typeface="+mn-ea"/>
                <a:cs typeface="+mn-cs"/>
              </a:rPr>
              <a:t>Chapitre 11 :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Charges à caractère général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        -  Compte 61521 : Terrains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Entretien des espaces verts : BACER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                          -  Terrain de Football </a:t>
            </a:r>
            <a:r>
              <a:rPr lang="fr-FR" dirty="0">
                <a:solidFill>
                  <a:prstClr val="black"/>
                </a:solidFill>
                <a:latin typeface="Calibri" panose="020F0502020204030204"/>
              </a:rPr>
              <a:t>– Lotissement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Base de Loisirs Le Locheur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Coût en 2022          :  22 108,73 €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b="1" dirty="0">
                <a:solidFill>
                  <a:prstClr val="black"/>
                </a:solidFill>
                <a:latin typeface="Calibri" panose="020F0502020204030204"/>
              </a:rPr>
              <a:t>Prévoir pour 2023 : 25 226,30 €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Compte 615231 : Entretiens et réparations voiries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a:t>
            </a:r>
            <a:r>
              <a:rPr lang="fr-FR" dirty="0" err="1">
                <a:solidFill>
                  <a:prstClr val="black"/>
                </a:solidFill>
                <a:latin typeface="Calibri" panose="020F0502020204030204"/>
              </a:rPr>
              <a:t>Eparage</a:t>
            </a:r>
            <a:r>
              <a:rPr lang="fr-FR" dirty="0">
                <a:solidFill>
                  <a:prstClr val="black"/>
                </a:solidFill>
                <a:latin typeface="Calibri" panose="020F0502020204030204"/>
              </a:rPr>
              <a:t> / Talus : Entreprise  SUZANNE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Coût en 2022         : 9 113,74 €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Prévoir pour 2023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1600" dirty="0">
                <a:solidFill>
                  <a:prstClr val="black"/>
                </a:solidFill>
                <a:latin typeface="Calibri" panose="020F0502020204030204"/>
              </a:rPr>
              <a:t>  </a:t>
            </a: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fr-FR" dirty="0"/>
          </a:p>
        </p:txBody>
      </p:sp>
    </p:spTree>
    <p:extLst>
      <p:ext uri="{BB962C8B-B14F-4D97-AF65-F5344CB8AC3E}">
        <p14:creationId xmlns:p14="http://schemas.microsoft.com/office/powerpoint/2010/main" val="3846134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381000" y="590551"/>
            <a:ext cx="11677650" cy="6153150"/>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2400" b="1" i="0" u="sng" strike="noStrike" kern="1200" cap="none" spc="0" normalizeH="0" baseline="0" noProof="0" dirty="0">
                <a:ln>
                  <a:noFill/>
                </a:ln>
                <a:solidFill>
                  <a:prstClr val="black"/>
                </a:solidFill>
                <a:effectLst/>
                <a:uLnTx/>
                <a:uFillTx/>
                <a:latin typeface="Calibri" panose="020F0502020204030204"/>
                <a:ea typeface="+mn-ea"/>
                <a:cs typeface="+mn-cs"/>
              </a:rPr>
              <a:t>Chapitre 11 : </a:t>
            </a:r>
            <a:r>
              <a:rPr lang="fr-FR" dirty="0">
                <a:solidFill>
                  <a:prstClr val="black"/>
                </a:solidFill>
                <a:latin typeface="Calibri" panose="020F0502020204030204"/>
              </a:rPr>
              <a:t>Autres charges de Gestion courante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Compte 65548 : Autres contributions                            </a:t>
            </a: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  2022                                  2023</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SDEC Energie groupement d’achat énergie                          80,00 €                            80,00 €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SDEC Energie  Maintenance exploitation                      24 585,30 €                     27 777,00 €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SDEC Energie  Etalement des charges                            35 905,65 €                     28 286,04 €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fr-FR" dirty="0">
                <a:solidFill>
                  <a:prstClr val="black"/>
                </a:solidFill>
                <a:latin typeface="Calibri" panose="020F0502020204030204"/>
              </a:rPr>
              <a:t>- Participation Transport Syndicat Collège                         3 913,00 €                        2 307,00 €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Parti</a:t>
            </a:r>
            <a:r>
              <a:rPr lang="fr-FR" dirty="0" err="1">
                <a:solidFill>
                  <a:prstClr val="black"/>
                </a:solidFill>
                <a:latin typeface="Calibri" panose="020F0502020204030204"/>
              </a:rPr>
              <a:t>cipation</a:t>
            </a:r>
            <a:r>
              <a:rPr lang="fr-FR" dirty="0">
                <a:solidFill>
                  <a:prstClr val="black"/>
                </a:solidFill>
                <a:latin typeface="Calibri" panose="020F0502020204030204"/>
              </a:rPr>
              <a:t> communes Syndicat collège                     41 438,00 €                      51 451,00 €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Fourrière Communauté urbaine Caen                              1 936,20 €                        2 000,00 €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Département participation ressources                                 352,80 €                          360,00 €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                                                                 Total                          108 210,95 €                   112 261,04 €</a:t>
            </a:r>
          </a:p>
          <a:p>
            <a:endParaRPr lang="fr-FR" dirty="0"/>
          </a:p>
        </p:txBody>
      </p:sp>
    </p:spTree>
    <p:extLst>
      <p:ext uri="{BB962C8B-B14F-4D97-AF65-F5344CB8AC3E}">
        <p14:creationId xmlns:p14="http://schemas.microsoft.com/office/powerpoint/2010/main" val="1696390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133350" y="590550"/>
            <a:ext cx="11814010" cy="7362324"/>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b="1" i="0" u="sng" strike="noStrike" kern="1200" cap="none" spc="0" normalizeH="0" baseline="0" noProof="0" dirty="0">
                <a:ln>
                  <a:noFill/>
                </a:ln>
                <a:solidFill>
                  <a:prstClr val="black"/>
                </a:solidFill>
                <a:effectLst/>
                <a:uLnTx/>
                <a:uFillTx/>
                <a:latin typeface="Calibri" panose="020F0502020204030204"/>
                <a:ea typeface="+mn-ea"/>
                <a:cs typeface="+mn-cs"/>
              </a:rPr>
              <a:t>Chapitre 12: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Charges de personnel et frais assimilés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     Ce chapitre doit s’étudier en lien avec l’organigramme et les lignes directrices de gestion du personnel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solidFill>
                <a:prstClr val="black"/>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1800" dirty="0">
                <a:solidFill>
                  <a:prstClr val="black"/>
                </a:solidFill>
                <a:latin typeface="Calibri" panose="020F0502020204030204"/>
              </a:rPr>
              <a:t>Cela s’est traduit par un maintien de l’effectif d’agent, un recul des heures complémentaires et une augmentation du temps de travail des contrats. L’augmentation du volume horaire des agents du scolaire et du périscolaire s’explique par l’augmentation des effectifs d’enfants à l’école </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 </a:t>
            </a:r>
          </a:p>
          <a:p>
            <a:endParaRPr lang="fr-FR" dirty="0"/>
          </a:p>
        </p:txBody>
      </p:sp>
      <p:graphicFrame>
        <p:nvGraphicFramePr>
          <p:cNvPr id="4" name="Tableau 4">
            <a:extLst>
              <a:ext uri="{FF2B5EF4-FFF2-40B4-BE49-F238E27FC236}">
                <a16:creationId xmlns:a16="http://schemas.microsoft.com/office/drawing/2014/main" id="{20852B25-FF52-2077-B6B5-BD4930937D39}"/>
              </a:ext>
            </a:extLst>
          </p:cNvPr>
          <p:cNvGraphicFramePr>
            <a:graphicFrameLocks noGrp="1"/>
          </p:cNvGraphicFramePr>
          <p:nvPr>
            <p:extLst>
              <p:ext uri="{D42A27DB-BD31-4B8C-83A1-F6EECF244321}">
                <p14:modId xmlns:p14="http://schemas.microsoft.com/office/powerpoint/2010/main" val="3199898422"/>
              </p:ext>
            </p:extLst>
          </p:nvPr>
        </p:nvGraphicFramePr>
        <p:xfrm>
          <a:off x="133350" y="1720516"/>
          <a:ext cx="11814010" cy="4065072"/>
        </p:xfrm>
        <a:graphic>
          <a:graphicData uri="http://schemas.openxmlformats.org/drawingml/2006/table">
            <a:tbl>
              <a:tblPr firstRow="1" bandRow="1">
                <a:tableStyleId>{5C22544A-7EE6-4342-B048-85BDC9FD1C3A}</a:tableStyleId>
              </a:tblPr>
              <a:tblGrid>
                <a:gridCol w="2362802">
                  <a:extLst>
                    <a:ext uri="{9D8B030D-6E8A-4147-A177-3AD203B41FA5}">
                      <a16:colId xmlns:a16="http://schemas.microsoft.com/office/drawing/2014/main" val="3626666039"/>
                    </a:ext>
                  </a:extLst>
                </a:gridCol>
                <a:gridCol w="2362802">
                  <a:extLst>
                    <a:ext uri="{9D8B030D-6E8A-4147-A177-3AD203B41FA5}">
                      <a16:colId xmlns:a16="http://schemas.microsoft.com/office/drawing/2014/main" val="2939406451"/>
                    </a:ext>
                  </a:extLst>
                </a:gridCol>
                <a:gridCol w="2362802">
                  <a:extLst>
                    <a:ext uri="{9D8B030D-6E8A-4147-A177-3AD203B41FA5}">
                      <a16:colId xmlns:a16="http://schemas.microsoft.com/office/drawing/2014/main" val="2221656031"/>
                    </a:ext>
                  </a:extLst>
                </a:gridCol>
                <a:gridCol w="2362802">
                  <a:extLst>
                    <a:ext uri="{9D8B030D-6E8A-4147-A177-3AD203B41FA5}">
                      <a16:colId xmlns:a16="http://schemas.microsoft.com/office/drawing/2014/main" val="520674845"/>
                    </a:ext>
                  </a:extLst>
                </a:gridCol>
                <a:gridCol w="2362802">
                  <a:extLst>
                    <a:ext uri="{9D8B030D-6E8A-4147-A177-3AD203B41FA5}">
                      <a16:colId xmlns:a16="http://schemas.microsoft.com/office/drawing/2014/main" val="2313336384"/>
                    </a:ext>
                  </a:extLst>
                </a:gridCol>
              </a:tblGrid>
              <a:tr h="627648">
                <a:tc>
                  <a:txBody>
                    <a:bodyPr/>
                    <a:lstStyle/>
                    <a:p>
                      <a:endParaRPr lang="fr-FR"/>
                    </a:p>
                  </a:txBody>
                  <a:tcPr/>
                </a:tc>
                <a:tc>
                  <a:txBody>
                    <a:bodyPr/>
                    <a:lstStyle/>
                    <a:p>
                      <a:r>
                        <a:rPr lang="fr-FR" dirty="0"/>
                        <a:t>2019 </a:t>
                      </a:r>
                    </a:p>
                    <a:p>
                      <a:r>
                        <a:rPr lang="fr-FR" dirty="0"/>
                        <a:t>Nombre d’Heures </a:t>
                      </a:r>
                    </a:p>
                    <a:p>
                      <a:r>
                        <a:rPr lang="fr-FR" dirty="0"/>
                        <a:t>Totales  / ETP</a:t>
                      </a:r>
                    </a:p>
                  </a:txBody>
                  <a:tcPr/>
                </a:tc>
                <a:tc>
                  <a:txBody>
                    <a:bodyPr/>
                    <a:lstStyle/>
                    <a:p>
                      <a:r>
                        <a:rPr lang="fr-FR" dirty="0"/>
                        <a:t>2019 </a:t>
                      </a:r>
                    </a:p>
                    <a:p>
                      <a:r>
                        <a:rPr lang="fr-FR" dirty="0"/>
                        <a:t>Nombre  d’agents</a:t>
                      </a:r>
                    </a:p>
                  </a:txBody>
                  <a:tcPr/>
                </a:tc>
                <a:tc>
                  <a:txBody>
                    <a:bodyPr/>
                    <a:lstStyle/>
                    <a:p>
                      <a:r>
                        <a:rPr lang="fr-FR" dirty="0"/>
                        <a:t>2023</a:t>
                      </a:r>
                    </a:p>
                    <a:p>
                      <a:r>
                        <a:rPr lang="fr-FR" dirty="0"/>
                        <a:t>Nombre d’heures Totales ETP</a:t>
                      </a:r>
                    </a:p>
                  </a:txBody>
                  <a:tcPr/>
                </a:tc>
                <a:tc>
                  <a:txBody>
                    <a:bodyPr/>
                    <a:lstStyle/>
                    <a:p>
                      <a:r>
                        <a:rPr lang="fr-FR" dirty="0"/>
                        <a:t>2023 </a:t>
                      </a:r>
                    </a:p>
                    <a:p>
                      <a:r>
                        <a:rPr lang="fr-FR" dirty="0"/>
                        <a:t>Nombres d’agents </a:t>
                      </a:r>
                    </a:p>
                  </a:txBody>
                  <a:tcPr/>
                </a:tc>
                <a:extLst>
                  <a:ext uri="{0D108BD9-81ED-4DB2-BD59-A6C34878D82A}">
                    <a16:rowId xmlns:a16="http://schemas.microsoft.com/office/drawing/2014/main" val="2290041103"/>
                  </a:ext>
                </a:extLst>
              </a:tr>
              <a:tr h="627648">
                <a:tc>
                  <a:txBody>
                    <a:bodyPr/>
                    <a:lstStyle/>
                    <a:p>
                      <a:r>
                        <a:rPr lang="fr-FR" dirty="0"/>
                        <a:t>Secrétariat</a:t>
                      </a:r>
                    </a:p>
                  </a:txBody>
                  <a:tcPr/>
                </a:tc>
                <a:tc>
                  <a:txBody>
                    <a:bodyPr/>
                    <a:lstStyle/>
                    <a:p>
                      <a:pPr algn="ctr"/>
                      <a:r>
                        <a:rPr lang="fr-FR" b="1" dirty="0"/>
                        <a:t>99 / 2,82</a:t>
                      </a:r>
                    </a:p>
                  </a:txBody>
                  <a:tcPr/>
                </a:tc>
                <a:tc>
                  <a:txBody>
                    <a:bodyPr/>
                    <a:lstStyle/>
                    <a:p>
                      <a:pPr algn="ctr"/>
                      <a:r>
                        <a:rPr lang="fr-FR" b="1" dirty="0"/>
                        <a:t>5</a:t>
                      </a:r>
                    </a:p>
                  </a:txBody>
                  <a:tcPr/>
                </a:tc>
                <a:tc>
                  <a:txBody>
                    <a:bodyPr/>
                    <a:lstStyle/>
                    <a:p>
                      <a:pPr algn="ctr"/>
                      <a:r>
                        <a:rPr lang="fr-FR" b="1" dirty="0"/>
                        <a:t>140 / 4 </a:t>
                      </a:r>
                    </a:p>
                  </a:txBody>
                  <a:tcPr/>
                </a:tc>
                <a:tc>
                  <a:txBody>
                    <a:bodyPr/>
                    <a:lstStyle/>
                    <a:p>
                      <a:pPr algn="ctr"/>
                      <a:r>
                        <a:rPr lang="fr-FR" b="1" dirty="0"/>
                        <a:t>4</a:t>
                      </a:r>
                    </a:p>
                  </a:txBody>
                  <a:tcPr/>
                </a:tc>
                <a:extLst>
                  <a:ext uri="{0D108BD9-81ED-4DB2-BD59-A6C34878D82A}">
                    <a16:rowId xmlns:a16="http://schemas.microsoft.com/office/drawing/2014/main" val="2228042177"/>
                  </a:ext>
                </a:extLst>
              </a:tr>
              <a:tr h="627648">
                <a:tc>
                  <a:txBody>
                    <a:bodyPr/>
                    <a:lstStyle/>
                    <a:p>
                      <a:r>
                        <a:rPr lang="fr-FR" dirty="0"/>
                        <a:t>Scolaire / Périscolaire</a:t>
                      </a:r>
                    </a:p>
                  </a:txBody>
                  <a:tcPr/>
                </a:tc>
                <a:tc>
                  <a:txBody>
                    <a:bodyPr/>
                    <a:lstStyle/>
                    <a:p>
                      <a:pPr algn="ctr"/>
                      <a:r>
                        <a:rPr lang="fr-FR" b="1" dirty="0"/>
                        <a:t>215,9 / 6,17</a:t>
                      </a:r>
                    </a:p>
                  </a:txBody>
                  <a:tcPr/>
                </a:tc>
                <a:tc>
                  <a:txBody>
                    <a:bodyPr/>
                    <a:lstStyle/>
                    <a:p>
                      <a:pPr algn="ctr"/>
                      <a:r>
                        <a:rPr lang="fr-FR" b="1" dirty="0"/>
                        <a:t>12</a:t>
                      </a:r>
                    </a:p>
                  </a:txBody>
                  <a:tcPr/>
                </a:tc>
                <a:tc>
                  <a:txBody>
                    <a:bodyPr/>
                    <a:lstStyle/>
                    <a:p>
                      <a:pPr algn="ctr"/>
                      <a:r>
                        <a:rPr lang="fr-FR" b="1" dirty="0"/>
                        <a:t>325,25 /9,3</a:t>
                      </a:r>
                    </a:p>
                  </a:txBody>
                  <a:tcPr/>
                </a:tc>
                <a:tc>
                  <a:txBody>
                    <a:bodyPr/>
                    <a:lstStyle/>
                    <a:p>
                      <a:pPr algn="ctr"/>
                      <a:r>
                        <a:rPr lang="fr-FR" b="1" dirty="0"/>
                        <a:t>13</a:t>
                      </a:r>
                    </a:p>
                  </a:txBody>
                  <a:tcPr/>
                </a:tc>
                <a:extLst>
                  <a:ext uri="{0D108BD9-81ED-4DB2-BD59-A6C34878D82A}">
                    <a16:rowId xmlns:a16="http://schemas.microsoft.com/office/drawing/2014/main" val="1129968532"/>
                  </a:ext>
                </a:extLst>
              </a:tr>
              <a:tr h="627648">
                <a:tc>
                  <a:txBody>
                    <a:bodyPr/>
                    <a:lstStyle/>
                    <a:p>
                      <a:r>
                        <a:rPr lang="fr-FR" dirty="0"/>
                        <a:t>Technique</a:t>
                      </a:r>
                    </a:p>
                  </a:txBody>
                  <a:tcPr/>
                </a:tc>
                <a:tc>
                  <a:txBody>
                    <a:bodyPr/>
                    <a:lstStyle/>
                    <a:p>
                      <a:pPr algn="ctr"/>
                      <a:r>
                        <a:rPr lang="fr-FR" b="1" dirty="0"/>
                        <a:t>175 / 5</a:t>
                      </a:r>
                    </a:p>
                  </a:txBody>
                  <a:tcPr/>
                </a:tc>
                <a:tc>
                  <a:txBody>
                    <a:bodyPr/>
                    <a:lstStyle/>
                    <a:p>
                      <a:pPr algn="ctr"/>
                      <a:r>
                        <a:rPr lang="fr-FR" b="1" dirty="0"/>
                        <a:t>5</a:t>
                      </a:r>
                    </a:p>
                  </a:txBody>
                  <a:tcPr/>
                </a:tc>
                <a:tc>
                  <a:txBody>
                    <a:bodyPr/>
                    <a:lstStyle/>
                    <a:p>
                      <a:pPr algn="ctr"/>
                      <a:r>
                        <a:rPr lang="fr-FR" b="1" dirty="0"/>
                        <a:t>175 / 5</a:t>
                      </a:r>
                    </a:p>
                  </a:txBody>
                  <a:tcPr/>
                </a:tc>
                <a:tc>
                  <a:txBody>
                    <a:bodyPr/>
                    <a:lstStyle/>
                    <a:p>
                      <a:pPr algn="ctr"/>
                      <a:r>
                        <a:rPr lang="fr-FR" b="1" dirty="0"/>
                        <a:t>5</a:t>
                      </a:r>
                    </a:p>
                  </a:txBody>
                  <a:tcPr/>
                </a:tc>
                <a:extLst>
                  <a:ext uri="{0D108BD9-81ED-4DB2-BD59-A6C34878D82A}">
                    <a16:rowId xmlns:a16="http://schemas.microsoft.com/office/drawing/2014/main" val="2763849369"/>
                  </a:ext>
                </a:extLst>
              </a:tr>
              <a:tr h="627648">
                <a:tc>
                  <a:txBody>
                    <a:bodyPr/>
                    <a:lstStyle/>
                    <a:p>
                      <a:r>
                        <a:rPr lang="fr-FR" dirty="0"/>
                        <a:t>Personnel non </a:t>
                      </a:r>
                    </a:p>
                    <a:p>
                      <a:r>
                        <a:rPr lang="fr-FR" dirty="0"/>
                        <a:t>permanent</a:t>
                      </a:r>
                    </a:p>
                  </a:txBody>
                  <a:tcPr/>
                </a:tc>
                <a:tc>
                  <a:txBody>
                    <a:bodyPr/>
                    <a:lstStyle/>
                    <a:p>
                      <a:pPr algn="ctr"/>
                      <a:r>
                        <a:rPr lang="fr-FR" b="1" dirty="0"/>
                        <a:t>80,5 /2,3</a:t>
                      </a:r>
                    </a:p>
                  </a:txBody>
                  <a:tcPr/>
                </a:tc>
                <a:tc>
                  <a:txBody>
                    <a:bodyPr/>
                    <a:lstStyle/>
                    <a:p>
                      <a:pPr algn="ctr"/>
                      <a:r>
                        <a:rPr lang="fr-FR" b="1" dirty="0"/>
                        <a:t>5</a:t>
                      </a:r>
                    </a:p>
                  </a:txBody>
                  <a:tcPr/>
                </a:tc>
                <a:tc>
                  <a:txBody>
                    <a:bodyPr/>
                    <a:lstStyle/>
                    <a:p>
                      <a:pPr algn="ctr"/>
                      <a:r>
                        <a:rPr lang="fr-FR" b="1" dirty="0"/>
                        <a:t>80,5 / 2,3</a:t>
                      </a:r>
                    </a:p>
                  </a:txBody>
                  <a:tcPr/>
                </a:tc>
                <a:tc>
                  <a:txBody>
                    <a:bodyPr/>
                    <a:lstStyle/>
                    <a:p>
                      <a:pPr algn="ctr"/>
                      <a:r>
                        <a:rPr lang="fr-FR" b="1" dirty="0"/>
                        <a:t>4</a:t>
                      </a:r>
                    </a:p>
                  </a:txBody>
                  <a:tcPr/>
                </a:tc>
                <a:extLst>
                  <a:ext uri="{0D108BD9-81ED-4DB2-BD59-A6C34878D82A}">
                    <a16:rowId xmlns:a16="http://schemas.microsoft.com/office/drawing/2014/main" val="2793943094"/>
                  </a:ext>
                </a:extLst>
              </a:tr>
              <a:tr h="627648">
                <a:tc>
                  <a:txBody>
                    <a:bodyPr/>
                    <a:lstStyle/>
                    <a:p>
                      <a:r>
                        <a:rPr lang="fr-FR" dirty="0"/>
                        <a:t>Total </a:t>
                      </a:r>
                    </a:p>
                  </a:txBody>
                  <a:tcPr/>
                </a:tc>
                <a:tc>
                  <a:txBody>
                    <a:bodyPr/>
                    <a:lstStyle/>
                    <a:p>
                      <a:pPr algn="ctr"/>
                      <a:r>
                        <a:rPr lang="fr-FR" b="1" dirty="0"/>
                        <a:t>570,4 / 16,3</a:t>
                      </a:r>
                    </a:p>
                  </a:txBody>
                  <a:tcPr/>
                </a:tc>
                <a:tc>
                  <a:txBody>
                    <a:bodyPr/>
                    <a:lstStyle/>
                    <a:p>
                      <a:pPr algn="ctr"/>
                      <a:r>
                        <a:rPr lang="fr-FR" b="1" dirty="0"/>
                        <a:t>27</a:t>
                      </a:r>
                    </a:p>
                  </a:txBody>
                  <a:tcPr/>
                </a:tc>
                <a:tc>
                  <a:txBody>
                    <a:bodyPr/>
                    <a:lstStyle/>
                    <a:p>
                      <a:pPr algn="ctr"/>
                      <a:r>
                        <a:rPr lang="fr-FR" b="1" dirty="0"/>
                        <a:t>721 / 20,6</a:t>
                      </a:r>
                    </a:p>
                  </a:txBody>
                  <a:tcPr/>
                </a:tc>
                <a:tc>
                  <a:txBody>
                    <a:bodyPr/>
                    <a:lstStyle/>
                    <a:p>
                      <a:pPr algn="ctr"/>
                      <a:r>
                        <a:rPr lang="fr-FR" b="1" dirty="0"/>
                        <a:t>26</a:t>
                      </a:r>
                    </a:p>
                  </a:txBody>
                  <a:tcPr/>
                </a:tc>
                <a:extLst>
                  <a:ext uri="{0D108BD9-81ED-4DB2-BD59-A6C34878D82A}">
                    <a16:rowId xmlns:a16="http://schemas.microsoft.com/office/drawing/2014/main" val="69680449"/>
                  </a:ext>
                </a:extLst>
              </a:tr>
            </a:tbl>
          </a:graphicData>
        </a:graphic>
      </p:graphicFrame>
    </p:spTree>
    <p:extLst>
      <p:ext uri="{BB962C8B-B14F-4D97-AF65-F5344CB8AC3E}">
        <p14:creationId xmlns:p14="http://schemas.microsoft.com/office/powerpoint/2010/main" val="58479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257175" y="590551"/>
            <a:ext cx="11677650" cy="6153150"/>
          </a:xfrm>
        </p:spPr>
        <p:txBody>
          <a:bodyPr>
            <a:normAutofit fontScale="925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Les charges de personnel ont augmenté en 2022 pour les raisons suivantes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Il y a eu trois augmentation du SMIC au cours de l’année qui ont eu une répercussion pour de nombreux agents ( janvier 0,9%; mai 2,65 %; août 2,01 %).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La progression de carrière des agents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L’augmentation du point d’indice au 1</a:t>
            </a:r>
            <a:r>
              <a:rPr lang="fr-FR" baseline="30000" dirty="0">
                <a:solidFill>
                  <a:prstClr val="black"/>
                </a:solidFill>
                <a:latin typeface="Calibri" panose="020F0502020204030204"/>
              </a:rPr>
              <a:t>er</a:t>
            </a:r>
            <a:r>
              <a:rPr lang="fr-FR" dirty="0">
                <a:solidFill>
                  <a:prstClr val="black"/>
                </a:solidFill>
                <a:latin typeface="Calibri" panose="020F0502020204030204"/>
              </a:rPr>
              <a:t> juillet de 3,5%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Le versement du C.I.A. en fin d ’année.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La valorisation de l’I.F.S.E. pour les ATSEM</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Pour le chapitre 12, nous avons également des recettes en atténuation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Compte 6419 et 6459 : 11 365,00 €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Il faudra effectuer les reversements des budgets annexes ( assainissement ; 9000,00 € et        transport; 9000,00 €).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Une convention entre PBI et la commune de Val d’Arry  a été signée pour mettre du personnel à disposition pour le fonctionnement du centre aéré, il sera nécessaire de régulariser ces oublis.</a:t>
            </a:r>
            <a:endParaRPr lang="fr-FR" dirty="0"/>
          </a:p>
        </p:txBody>
      </p:sp>
    </p:spTree>
    <p:extLst>
      <p:ext uri="{BB962C8B-B14F-4D97-AF65-F5344CB8AC3E}">
        <p14:creationId xmlns:p14="http://schemas.microsoft.com/office/powerpoint/2010/main" val="106342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257175" y="590551"/>
            <a:ext cx="11677650" cy="6153150"/>
          </a:xfrm>
        </p:spPr>
        <p:txBody>
          <a:bodyPr/>
          <a:lstStyle/>
          <a:p>
            <a:pPr algn="l">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b="1" i="0" u="sng" strike="noStrike" kern="1200" cap="none" spc="0" normalizeH="0" baseline="0" noProof="0" dirty="0">
                <a:ln>
                  <a:noFill/>
                </a:ln>
                <a:solidFill>
                  <a:prstClr val="black"/>
                </a:solidFill>
                <a:effectLst/>
                <a:uLnTx/>
                <a:uFillTx/>
                <a:latin typeface="Calibri" panose="020F0502020204030204"/>
                <a:ea typeface="+mn-ea"/>
                <a:cs typeface="+mn-cs"/>
              </a:rPr>
              <a:t>Chapitre 12: </a:t>
            </a:r>
            <a:r>
              <a:rPr kumimoji="0" lang="fr-FR" b="0" i="0" u="none" strike="noStrike" kern="1200" cap="none" spc="0" normalizeH="0" baseline="0" noProof="0" dirty="0">
                <a:ln>
                  <a:noFill/>
                </a:ln>
                <a:solidFill>
                  <a:prstClr val="black"/>
                </a:solidFill>
                <a:effectLst/>
                <a:uLnTx/>
                <a:uFillTx/>
                <a:latin typeface="Calibri" panose="020F0502020204030204"/>
                <a:ea typeface="+mn-ea"/>
                <a:cs typeface="+mn-cs"/>
              </a:rPr>
              <a:t>Charges de personnel et frais assimilés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Il est proposé pour l’exercice 2023 d’inscrire au chapitre 12</a:t>
            </a: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2800" b="1" dirty="0"/>
              <a:t>La somme </a:t>
            </a:r>
            <a:r>
              <a:rPr lang="fr-FR" sz="2800" b="1"/>
              <a:t>de 760 </a:t>
            </a:r>
            <a:r>
              <a:rPr lang="fr-FR" sz="2800" b="1" dirty="0"/>
              <a:t>000 € </a:t>
            </a:r>
          </a:p>
        </p:txBody>
      </p:sp>
    </p:spTree>
    <p:extLst>
      <p:ext uri="{BB962C8B-B14F-4D97-AF65-F5344CB8AC3E}">
        <p14:creationId xmlns:p14="http://schemas.microsoft.com/office/powerpoint/2010/main" val="244854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A146F-C843-E8B3-AD14-27D077BECCAD}"/>
              </a:ext>
            </a:extLst>
          </p:cNvPr>
          <p:cNvSpPr>
            <a:spLocks noGrp="1"/>
          </p:cNvSpPr>
          <p:nvPr>
            <p:ph type="ctrTitle"/>
          </p:nvPr>
        </p:nvSpPr>
        <p:spPr>
          <a:xfrm>
            <a:off x="1524000" y="114299"/>
            <a:ext cx="9144000" cy="408215"/>
          </a:xfrm>
        </p:spPr>
        <p:txBody>
          <a:bodyPr>
            <a:normAutofit/>
          </a:bodyPr>
          <a:lstStyle/>
          <a:p>
            <a:r>
              <a:rPr lang="fr-FR" sz="1600" b="1" dirty="0"/>
              <a:t>Val d’Arry – Conseil Municipal 13 mars 2023 -  Préparation Budgétaire </a:t>
            </a:r>
          </a:p>
        </p:txBody>
      </p:sp>
      <p:sp>
        <p:nvSpPr>
          <p:cNvPr id="3" name="Sous-titre 2">
            <a:extLst>
              <a:ext uri="{FF2B5EF4-FFF2-40B4-BE49-F238E27FC236}">
                <a16:creationId xmlns:a16="http://schemas.microsoft.com/office/drawing/2014/main" id="{EA3513FF-7C87-8684-B1CE-70543DEC1D2F}"/>
              </a:ext>
            </a:extLst>
          </p:cNvPr>
          <p:cNvSpPr>
            <a:spLocks noGrp="1"/>
          </p:cNvSpPr>
          <p:nvPr>
            <p:ph type="subTitle" idx="1"/>
          </p:nvPr>
        </p:nvSpPr>
        <p:spPr>
          <a:xfrm>
            <a:off x="257175" y="590551"/>
            <a:ext cx="11677650" cy="6153150"/>
          </a:xfrm>
        </p:spPr>
        <p:txBody>
          <a:bodyP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La commission a proposé les travaux suivant pour 2023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Travaux 2023</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a:t>
            </a:r>
            <a:r>
              <a:rPr lang="fr-FR" dirty="0" err="1">
                <a:solidFill>
                  <a:prstClr val="black"/>
                </a:solidFill>
                <a:latin typeface="Calibri" panose="020F0502020204030204"/>
              </a:rPr>
              <a:t>Pumptrack</a:t>
            </a:r>
            <a:r>
              <a:rPr lang="fr-FR" dirty="0">
                <a:solidFill>
                  <a:prstClr val="black"/>
                </a:solidFill>
                <a:latin typeface="Calibri" panose="020F0502020204030204"/>
              </a:rPr>
              <a:t>                                        110 000,00 €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Vestiaire de Football                         30 000,00 €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Aménagement Mairie de Tournay  35 000,00 €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Cimetière de Le Locheur                  15 763,20 €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 Fin cimetière Noyers-Bocage          15 924,00 €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Signalisation                                       17 111,42 €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Enduit Mur Parking Ecole                19 000,00 €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Impasse du Soleil Noyers                     6 480,00 €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Eurovia Rue des Grands Champs      10 476,36 €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Jeux  Le Locheur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b="1" dirty="0">
                <a:solidFill>
                  <a:prstClr val="black"/>
                </a:solidFill>
                <a:latin typeface="Calibri" panose="020F0502020204030204"/>
              </a:rPr>
              <a:t>                                                    Total : 259 754,98 €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Investissement Ecole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Mobilier Jeux                                     5 000,00 €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solidFill>
                  <a:prstClr val="black"/>
                </a:solidFill>
                <a:latin typeface="Calibri" panose="020F0502020204030204"/>
              </a:rPr>
              <a:t>  - Stores motricité                                 2 000,00 €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Total :  7 000,00 €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p:txBody>
      </p:sp>
    </p:spTree>
    <p:extLst>
      <p:ext uri="{BB962C8B-B14F-4D97-AF65-F5344CB8AC3E}">
        <p14:creationId xmlns:p14="http://schemas.microsoft.com/office/powerpoint/2010/main" val="7013949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986</Words>
  <Application>Microsoft Office PowerPoint</Application>
  <PresentationFormat>Grand écran</PresentationFormat>
  <Paragraphs>204</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lpstr>Val d’Arry – Conseil Municipal 13 mars 2023 -  Préparation Budgétaire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 d’Arry – Conseil Municipal 13 mars 2023 -  Préparation Budgétaire </dc:title>
  <dc:creator>Christian Vengeons - Maire de Val d'Arry</dc:creator>
  <cp:lastModifiedBy>Christian Vengeons - Maire de Val d'Arry</cp:lastModifiedBy>
  <cp:revision>29</cp:revision>
  <dcterms:created xsi:type="dcterms:W3CDTF">2023-03-12T17:49:23Z</dcterms:created>
  <dcterms:modified xsi:type="dcterms:W3CDTF">2023-03-23T10:09:06Z</dcterms:modified>
</cp:coreProperties>
</file>